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42"/>
  </p:notesMasterIdLst>
  <p:sldIdLst>
    <p:sldId id="256" r:id="rId2"/>
    <p:sldId id="259" r:id="rId3"/>
    <p:sldId id="293" r:id="rId4"/>
    <p:sldId id="294" r:id="rId5"/>
    <p:sldId id="298" r:id="rId6"/>
    <p:sldId id="295" r:id="rId7"/>
    <p:sldId id="297" r:id="rId8"/>
    <p:sldId id="284" r:id="rId9"/>
    <p:sldId id="257" r:id="rId10"/>
    <p:sldId id="258" r:id="rId11"/>
    <p:sldId id="296" r:id="rId12"/>
    <p:sldId id="261" r:id="rId13"/>
    <p:sldId id="260" r:id="rId14"/>
    <p:sldId id="275" r:id="rId15"/>
    <p:sldId id="276" r:id="rId16"/>
    <p:sldId id="262" r:id="rId17"/>
    <p:sldId id="263" r:id="rId18"/>
    <p:sldId id="264" r:id="rId19"/>
    <p:sldId id="266" r:id="rId20"/>
    <p:sldId id="277" r:id="rId21"/>
    <p:sldId id="267" r:id="rId22"/>
    <p:sldId id="292" r:id="rId23"/>
    <p:sldId id="278" r:id="rId24"/>
    <p:sldId id="291" r:id="rId25"/>
    <p:sldId id="270" r:id="rId26"/>
    <p:sldId id="279" r:id="rId27"/>
    <p:sldId id="280" r:id="rId28"/>
    <p:sldId id="274" r:id="rId29"/>
    <p:sldId id="285" r:id="rId30"/>
    <p:sldId id="271" r:id="rId31"/>
    <p:sldId id="272" r:id="rId32"/>
    <p:sldId id="273" r:id="rId33"/>
    <p:sldId id="281" r:id="rId34"/>
    <p:sldId id="282" r:id="rId35"/>
    <p:sldId id="283" r:id="rId36"/>
    <p:sldId id="287" r:id="rId37"/>
    <p:sldId id="289" r:id="rId38"/>
    <p:sldId id="290" r:id="rId39"/>
    <p:sldId id="288" r:id="rId40"/>
    <p:sldId id="28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51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p:cViewPr varScale="1">
        <p:scale>
          <a:sx n="124" d="100"/>
          <a:sy n="124" d="100"/>
        </p:scale>
        <p:origin x="64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6CE185-65D2-4D20-814E-F55EDC8089A8}" type="datetimeFigureOut">
              <a:rPr lang="es-EC" smtClean="0"/>
              <a:t>12/1/19</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9F6729-C748-4739-8875-610D05F9FA47}" type="slidenum">
              <a:rPr lang="es-EC" smtClean="0"/>
              <a:t>‹#›</a:t>
            </a:fld>
            <a:endParaRPr lang="es-EC"/>
          </a:p>
        </p:txBody>
      </p:sp>
    </p:spTree>
    <p:extLst>
      <p:ext uri="{BB962C8B-B14F-4D97-AF65-F5344CB8AC3E}">
        <p14:creationId xmlns:p14="http://schemas.microsoft.com/office/powerpoint/2010/main" val="2162855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4D9F6729-C748-4739-8875-610D05F9FA47}" type="slidenum">
              <a:rPr lang="es-EC" smtClean="0"/>
              <a:t>1</a:t>
            </a:fld>
            <a:endParaRPr lang="es-EC"/>
          </a:p>
        </p:txBody>
      </p:sp>
    </p:spTree>
    <p:extLst>
      <p:ext uri="{BB962C8B-B14F-4D97-AF65-F5344CB8AC3E}">
        <p14:creationId xmlns:p14="http://schemas.microsoft.com/office/powerpoint/2010/main" val="3590911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AE11356-D41B-4A08-992E-37FF3CCB938B}"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210957969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E11356-D41B-4A08-992E-37FF3CCB938B}"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322825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AE11356-D41B-4A08-992E-37FF3CCB938B}"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345244686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AE11356-D41B-4A08-992E-37FF3CCB938B}" type="datetimeFigureOut">
              <a:rPr lang="en-US" smtClean="0"/>
              <a:t>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103752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AE11356-D41B-4A08-992E-37FF3CCB938B}" type="datetimeFigureOut">
              <a:rPr lang="en-US" smtClean="0"/>
              <a:t>1/12/19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170958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AE11356-D41B-4A08-992E-37FF3CCB938B}" type="datetimeFigureOut">
              <a:rPr lang="en-US" smtClean="0"/>
              <a:t>1/12/19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1732311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11356-D41B-4A08-992E-37FF3CCB938B}" type="datetimeFigureOut">
              <a:rPr lang="en-US" smtClean="0"/>
              <a:t>1/12/19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3570924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AE11356-D41B-4A08-992E-37FF3CCB938B}" type="datetimeFigureOut">
              <a:rPr lang="en-US" smtClean="0"/>
              <a:t>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629882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AE11356-D41B-4A08-992E-37FF3CCB938B}" type="datetimeFigureOut">
              <a:rPr lang="en-US" smtClean="0"/>
              <a:t>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2842027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E11356-D41B-4A08-992E-37FF3CCB938B}"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40730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E11356-D41B-4A08-992E-37FF3CCB938B}"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1BB1BD-E0F2-46F8-8B1C-770BD00DF742}" type="slidenum">
              <a:rPr lang="en-US" smtClean="0"/>
              <a:t>‹#›</a:t>
            </a:fld>
            <a:endParaRPr lang="en-US"/>
          </a:p>
        </p:txBody>
      </p:sp>
    </p:spTree>
    <p:extLst>
      <p:ext uri="{BB962C8B-B14F-4D97-AF65-F5344CB8AC3E}">
        <p14:creationId xmlns:p14="http://schemas.microsoft.com/office/powerpoint/2010/main" val="162065882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11356-D41B-4A08-992E-37FF3CCB938B}" type="datetimeFigureOut">
              <a:rPr lang="en-US" smtClean="0"/>
              <a:t>1/12/19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1BB1BD-E0F2-46F8-8B1C-770BD00DF742}" type="slidenum">
              <a:rPr lang="en-US" smtClean="0"/>
              <a:t>‹#›</a:t>
            </a:fld>
            <a:endParaRPr lang="en-US"/>
          </a:p>
        </p:txBody>
      </p:sp>
    </p:spTree>
    <p:extLst>
      <p:ext uri="{BB962C8B-B14F-4D97-AF65-F5344CB8AC3E}">
        <p14:creationId xmlns:p14="http://schemas.microsoft.com/office/powerpoint/2010/main" val="55233833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microsoft.com/office/2007/relationships/hdphoto" Target="../media/hdphoto5.wdp"/></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3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burnaway.org/feature-category/feature/" TargetMode="External"/><Relationship Id="rId2" Type="http://schemas.openxmlformats.org/officeDocument/2006/relationships/hyperlink" Target="http://artsatl.com/author/rebecca-brantley/" TargetMode="External"/><Relationship Id="rId1" Type="http://schemas.openxmlformats.org/officeDocument/2006/relationships/slideLayout" Target="../slideLayouts/slideLayout2.xml"/><Relationship Id="rId4" Type="http://schemas.openxmlformats.org/officeDocument/2006/relationships/hyperlink" Target="https://burnaway.org/author/burnaway-staff/"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4"/>
          <p:cNvSpPr txBox="1"/>
          <p:nvPr/>
        </p:nvSpPr>
        <p:spPr>
          <a:xfrm>
            <a:off x="484910" y="4336905"/>
            <a:ext cx="4462818" cy="584775"/>
          </a:xfrm>
          <a:prstGeom prst="rect">
            <a:avLst/>
          </a:prstGeom>
          <a:noFill/>
        </p:spPr>
        <p:txBody>
          <a:bodyPr wrap="square" rtlCol="0">
            <a:spAutoFit/>
          </a:bodyPr>
          <a:lstStyle/>
          <a:p>
            <a:pPr algn="ctr"/>
            <a:r>
              <a:rPr lang="en-US" dirty="0">
                <a:latin typeface="OCR A Std" panose="020F0609000104060307" pitchFamily="49" charset="0"/>
                <a:cs typeface="Aharoni" panose="02010803020104030203" pitchFamily="2" charset="-79"/>
              </a:rPr>
              <a:t>CARLA CONTRERAS</a:t>
            </a:r>
          </a:p>
          <a:p>
            <a:pPr algn="ctr"/>
            <a:r>
              <a:rPr lang="en-US" sz="1400" dirty="0">
                <a:solidFill>
                  <a:schemeClr val="tx1">
                    <a:lumMod val="50000"/>
                    <a:lumOff val="50000"/>
                  </a:schemeClr>
                </a:solidFill>
                <a:latin typeface="OCR A Std" panose="020F0609000104060307" pitchFamily="49" charset="0"/>
                <a:cs typeface="Aharoni" panose="02010803020104030203" pitchFamily="2" charset="-79"/>
              </a:rPr>
              <a:t>VISUAL ARTIST</a:t>
            </a:r>
            <a:endParaRPr lang="es-EC" sz="1400" dirty="0">
              <a:solidFill>
                <a:schemeClr val="tx1">
                  <a:lumMod val="50000"/>
                  <a:lumOff val="50000"/>
                </a:schemeClr>
              </a:solidFill>
              <a:latin typeface="OCR A Std" panose="020F0609000104060307" pitchFamily="49" charset="0"/>
              <a:cs typeface="Aharoni" panose="02010803020104030203" pitchFamily="2" charset="-79"/>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145176" y="969113"/>
            <a:ext cx="3142286" cy="3142286"/>
          </a:xfrm>
          <a:prstGeom prst="rect">
            <a:avLst/>
          </a:prstGeom>
        </p:spPr>
      </p:pic>
    </p:spTree>
    <p:extLst>
      <p:ext uri="{BB962C8B-B14F-4D97-AF65-F5344CB8AC3E}">
        <p14:creationId xmlns:p14="http://schemas.microsoft.com/office/powerpoint/2010/main" val="685990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80056" y="1431927"/>
            <a:ext cx="8826403" cy="3539430"/>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My work examines the relation between urban development and the human condition. I am interested in analyzing and questioning the impact of a booming urban ecosystem over its inhabitants and their interactions within those transforming surroundings. Through a multidisciplinary approach that combines video installation, painting, drawing, and printmaking I intend to tackle societal challenges and hurdles such as the fragmentation of communities, sterilization of areas of the city, and homogenization of populations. The formal language and color palette of the work is drawn from the recognition and observation of visual information and marking systems in the utility sector and construction industry, as well as from an intimate and more personal processes and interactions with simple living organisms such as kidney bean sprouts that I grow in cotton balls. </a:t>
            </a:r>
          </a:p>
        </p:txBody>
      </p:sp>
    </p:spTree>
    <p:extLst>
      <p:ext uri="{BB962C8B-B14F-4D97-AF65-F5344CB8AC3E}">
        <p14:creationId xmlns:p14="http://schemas.microsoft.com/office/powerpoint/2010/main" val="3233004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88978" y="3019745"/>
            <a:ext cx="1659429" cy="707886"/>
          </a:xfrm>
          <a:prstGeom prst="rect">
            <a:avLst/>
          </a:prstGeom>
        </p:spPr>
        <p:txBody>
          <a:bodyPr wrap="none">
            <a:spAutoFit/>
          </a:bodyPr>
          <a:lstStyle/>
          <a:p>
            <a:r>
              <a:rPr lang="en-US" sz="4000" dirty="0">
                <a:latin typeface="OCR A Std" panose="020F0609000104060307" pitchFamily="49" charset="0"/>
              </a:rPr>
              <a:t>2019</a:t>
            </a:r>
            <a:endParaRPr lang="en-US" sz="4000" dirty="0"/>
          </a:p>
        </p:txBody>
      </p:sp>
    </p:spTree>
    <p:extLst>
      <p:ext uri="{BB962C8B-B14F-4D97-AF65-F5344CB8AC3E}">
        <p14:creationId xmlns:p14="http://schemas.microsoft.com/office/powerpoint/2010/main" val="3506400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378" y="116053"/>
            <a:ext cx="5123251" cy="6629651"/>
          </a:xfrm>
          <a:prstGeom prst="rect">
            <a:avLst/>
          </a:prstGeom>
        </p:spPr>
      </p:pic>
      <p:sp>
        <p:nvSpPr>
          <p:cNvPr id="5" name="Rectangle 4"/>
          <p:cNvSpPr/>
          <p:nvPr/>
        </p:nvSpPr>
        <p:spPr>
          <a:xfrm>
            <a:off x="6221358" y="6099373"/>
            <a:ext cx="5842305" cy="646331"/>
          </a:xfrm>
          <a:prstGeom prst="rect">
            <a:avLst/>
          </a:prstGeom>
        </p:spPr>
        <p:txBody>
          <a:bodyPr wrap="none">
            <a:spAutoFit/>
          </a:bodyPr>
          <a:lstStyle/>
          <a:p>
            <a:pPr algn="r"/>
            <a:r>
              <a:rPr lang="en-US" i="1" dirty="0">
                <a:latin typeface="Times New Roman" panose="02020603050405020304" pitchFamily="18" charset="0"/>
                <a:cs typeface="Times New Roman" panose="02020603050405020304" pitchFamily="18" charset="0"/>
              </a:rPr>
              <a:t>IKEA Bags, 2019, mixed media (acrylic, oil pastels, markers,</a:t>
            </a:r>
          </a:p>
          <a:p>
            <a:pPr algn="r"/>
            <a:r>
              <a:rPr lang="en-US" i="1" dirty="0">
                <a:latin typeface="Times New Roman" panose="02020603050405020304" pitchFamily="18" charset="0"/>
                <a:cs typeface="Times New Roman" panose="02020603050405020304" pitchFamily="18" charset="0"/>
              </a:rPr>
              <a:t> and pencils on canvas), 36” x 48”.</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1356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09374E-E7EB-684E-8639-EB5D85618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161" y="501330"/>
            <a:ext cx="5678909" cy="5718996"/>
          </a:xfrm>
          <a:prstGeom prst="rect">
            <a:avLst/>
          </a:prstGeom>
        </p:spPr>
      </p:pic>
      <p:sp>
        <p:nvSpPr>
          <p:cNvPr id="7" name="Rectangle 6">
            <a:extLst>
              <a:ext uri="{FF2B5EF4-FFF2-40B4-BE49-F238E27FC236}">
                <a16:creationId xmlns:a16="http://schemas.microsoft.com/office/drawing/2014/main" id="{ACEE8496-4966-0546-A129-9C83121EFD61}"/>
              </a:ext>
            </a:extLst>
          </p:cNvPr>
          <p:cNvSpPr/>
          <p:nvPr/>
        </p:nvSpPr>
        <p:spPr>
          <a:xfrm>
            <a:off x="6353414" y="6415804"/>
            <a:ext cx="5838586" cy="369332"/>
          </a:xfrm>
          <a:prstGeom prst="rect">
            <a:avLst/>
          </a:prstGeom>
        </p:spPr>
        <p:txBody>
          <a:bodyPr wrap="none">
            <a:spAutoFit/>
          </a:bodyPr>
          <a:lstStyle/>
          <a:p>
            <a:r>
              <a:rPr lang="en-US" i="1" dirty="0"/>
              <a:t>Rots</a:t>
            </a:r>
            <a:r>
              <a:rPr lang="en-US" dirty="0"/>
              <a:t>, acrylic and spray paint on canvas, 48 x 48 inches, 2018.</a:t>
            </a:r>
          </a:p>
        </p:txBody>
      </p:sp>
    </p:spTree>
    <p:extLst>
      <p:ext uri="{BB962C8B-B14F-4D97-AF65-F5344CB8AC3E}">
        <p14:creationId xmlns:p14="http://schemas.microsoft.com/office/powerpoint/2010/main" val="141777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9833" y="453709"/>
            <a:ext cx="4364539" cy="582828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799" y="453709"/>
            <a:ext cx="4368909" cy="5826775"/>
          </a:xfrm>
          <a:prstGeom prst="rect">
            <a:avLst/>
          </a:prstGeom>
        </p:spPr>
      </p:pic>
      <p:sp>
        <p:nvSpPr>
          <p:cNvPr id="6" name="Rectangle 5"/>
          <p:cNvSpPr/>
          <p:nvPr/>
        </p:nvSpPr>
        <p:spPr>
          <a:xfrm>
            <a:off x="1754045" y="6469304"/>
            <a:ext cx="9015663" cy="388696"/>
          </a:xfrm>
          <a:prstGeom prst="rect">
            <a:avLst/>
          </a:prstGeom>
        </p:spPr>
        <p:txBody>
          <a:bodyPr wrap="square">
            <a:spAutoFit/>
          </a:bodyPr>
          <a:lstStyle/>
          <a:p>
            <a:pPr marR="0" lvl="0">
              <a:lnSpc>
                <a:spcPct val="107000"/>
              </a:lnSpc>
              <a:spcBef>
                <a:spcPts val="0"/>
              </a:spcBef>
              <a:spcAft>
                <a:spcPts val="800"/>
              </a:spcAft>
            </a:pPr>
            <a:r>
              <a:rPr lang="en-US" i="1" dirty="0">
                <a:latin typeface="Times New Roman" panose="02020603050405020304" pitchFamily="18" charset="0"/>
                <a:ea typeface="Malgun Gothic" panose="020B0503020000020004" pitchFamily="34" charset="-127"/>
                <a:cs typeface="Times New Roman" panose="02020603050405020304" pitchFamily="18" charset="0"/>
              </a:rPr>
              <a:t>No Bench</a:t>
            </a:r>
            <a:r>
              <a:rPr lang="en-US" dirty="0">
                <a:latin typeface="Times New Roman" panose="02020603050405020304" pitchFamily="18" charset="0"/>
                <a:ea typeface="Malgun Gothic" panose="020B0503020000020004" pitchFamily="34" charset="-127"/>
                <a:cs typeface="Times New Roman" panose="02020603050405020304" pitchFamily="18" charset="0"/>
              </a:rPr>
              <a:t>, 2019, mixed media (watercolor, oil pastels, and markers on paper), 17” x 21” each.</a:t>
            </a:r>
            <a:endParaRPr lang="en-US" sz="1200" dirty="0">
              <a:effectLst/>
              <a:latin typeface="Calibri" panose="020F0502020204030204" pitchFamily="34"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4259274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2503" y="1600200"/>
            <a:ext cx="2742832" cy="332071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710" y="1600200"/>
            <a:ext cx="2805380" cy="333675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5756" y="1600200"/>
            <a:ext cx="2768083" cy="333675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511" y="1600200"/>
            <a:ext cx="2829571" cy="3336758"/>
          </a:xfrm>
          <a:prstGeom prst="rect">
            <a:avLst/>
          </a:prstGeom>
        </p:spPr>
      </p:pic>
      <p:sp>
        <p:nvSpPr>
          <p:cNvPr id="10" name="Rectangle 9"/>
          <p:cNvSpPr/>
          <p:nvPr/>
        </p:nvSpPr>
        <p:spPr>
          <a:xfrm>
            <a:off x="6959720" y="6035660"/>
            <a:ext cx="4974119" cy="369332"/>
          </a:xfrm>
          <a:prstGeom prst="rect">
            <a:avLst/>
          </a:prstGeom>
        </p:spPr>
        <p:txBody>
          <a:bodyPr wrap="none">
            <a:spAutoFit/>
          </a:bodyPr>
          <a:lstStyle/>
          <a:p>
            <a:r>
              <a:rPr lang="en-US" i="1" dirty="0"/>
              <a:t>Lumped</a:t>
            </a:r>
            <a:r>
              <a:rPr lang="en-US" dirty="0"/>
              <a:t>,  screen-prints, 17” x 21” each, 2018-2019.</a:t>
            </a:r>
          </a:p>
        </p:txBody>
      </p:sp>
    </p:spTree>
    <p:extLst>
      <p:ext uri="{BB962C8B-B14F-4D97-AF65-F5344CB8AC3E}">
        <p14:creationId xmlns:p14="http://schemas.microsoft.com/office/powerpoint/2010/main" val="377578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6458" y="2695370"/>
            <a:ext cx="10515600" cy="1325563"/>
          </a:xfrm>
        </p:spPr>
        <p:txBody>
          <a:bodyPr>
            <a:normAutofit/>
          </a:bodyPr>
          <a:lstStyle/>
          <a:p>
            <a:r>
              <a:rPr lang="en-US" sz="4000" dirty="0">
                <a:latin typeface="OCR A Std" panose="020F0609000104060307" pitchFamily="49" charset="0"/>
              </a:rPr>
              <a:t>2018</a:t>
            </a:r>
          </a:p>
        </p:txBody>
      </p:sp>
    </p:spTree>
    <p:extLst>
      <p:ext uri="{BB962C8B-B14F-4D97-AF65-F5344CB8AC3E}">
        <p14:creationId xmlns:p14="http://schemas.microsoft.com/office/powerpoint/2010/main" val="4234838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517" y="147485"/>
            <a:ext cx="1224116" cy="1224116"/>
          </a:xfrm>
          <a:prstGeom prst="rect">
            <a:avLst/>
          </a:prstGeom>
        </p:spPr>
      </p:pic>
      <p:sp>
        <p:nvSpPr>
          <p:cNvPr id="2" name="TextBox 1"/>
          <p:cNvSpPr txBox="1"/>
          <p:nvPr/>
        </p:nvSpPr>
        <p:spPr>
          <a:xfrm>
            <a:off x="675968" y="3151308"/>
            <a:ext cx="4232787"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‘el show’ </a:t>
            </a:r>
            <a:r>
              <a:rPr lang="en-US" dirty="0" err="1">
                <a:latin typeface="Times New Roman" panose="02020603050405020304" pitchFamily="18" charset="0"/>
                <a:cs typeface="Times New Roman" panose="02020603050405020304" pitchFamily="18" charset="0"/>
              </a:rPr>
              <a:t>Latinamerican</a:t>
            </a:r>
            <a:r>
              <a:rPr lang="en-US" dirty="0">
                <a:latin typeface="Times New Roman" panose="02020603050405020304" pitchFamily="18" charset="0"/>
                <a:cs typeface="Times New Roman" panose="02020603050405020304" pitchFamily="18" charset="0"/>
              </a:rPr>
              <a:t> Contemporary</a:t>
            </a:r>
          </a:p>
          <a:p>
            <a:pPr algn="ctr"/>
            <a:r>
              <a:rPr lang="en-US" dirty="0">
                <a:latin typeface="Times New Roman" panose="02020603050405020304" pitchFamily="18" charset="0"/>
                <a:cs typeface="Times New Roman" panose="02020603050405020304" pitchFamily="18" charset="0"/>
              </a:rPr>
              <a:t>Curated by Esteban </a:t>
            </a:r>
            <a:r>
              <a:rPr lang="en-US" dirty="0" err="1">
                <a:latin typeface="Times New Roman" panose="02020603050405020304" pitchFamily="18" charset="0"/>
                <a:cs typeface="Times New Roman" panose="02020603050405020304" pitchFamily="18" charset="0"/>
              </a:rPr>
              <a:t>Patino</a:t>
            </a:r>
            <a:r>
              <a:rPr lang="en-US" dirty="0">
                <a:latin typeface="Times New Roman" panose="02020603050405020304" pitchFamily="18" charset="0"/>
                <a:cs typeface="Times New Roman" panose="02020603050405020304" pitchFamily="18" charset="0"/>
              </a:rPr>
              <a:t>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7626" y="444910"/>
            <a:ext cx="6059129" cy="6059129"/>
          </a:xfrm>
          <a:prstGeom prst="rect">
            <a:avLst/>
          </a:prstGeom>
        </p:spPr>
      </p:pic>
    </p:spTree>
    <p:extLst>
      <p:ext uri="{BB962C8B-B14F-4D97-AF65-F5344CB8AC3E}">
        <p14:creationId xmlns:p14="http://schemas.microsoft.com/office/powerpoint/2010/main" val="1794532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3811" b="1405"/>
          <a:stretch/>
        </p:blipFill>
        <p:spPr>
          <a:xfrm>
            <a:off x="971606" y="516193"/>
            <a:ext cx="10133929" cy="5869857"/>
          </a:xfrm>
          <a:prstGeom prst="rect">
            <a:avLst/>
          </a:prstGeom>
        </p:spPr>
      </p:pic>
    </p:spTree>
    <p:extLst>
      <p:ext uri="{BB962C8B-B14F-4D97-AF65-F5344CB8AC3E}">
        <p14:creationId xmlns:p14="http://schemas.microsoft.com/office/powerpoint/2010/main" val="858838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5427" t="13332" r="5410" b="8071"/>
          <a:stretch/>
        </p:blipFill>
        <p:spPr>
          <a:xfrm>
            <a:off x="304800" y="272715"/>
            <a:ext cx="7780421" cy="6343951"/>
          </a:xfrm>
          <a:prstGeom prst="rect">
            <a:avLst/>
          </a:prstGeom>
        </p:spPr>
      </p:pic>
      <p:sp>
        <p:nvSpPr>
          <p:cNvPr id="5" name="Rectangle 4"/>
          <p:cNvSpPr/>
          <p:nvPr/>
        </p:nvSpPr>
        <p:spPr>
          <a:xfrm>
            <a:off x="8422106" y="5516873"/>
            <a:ext cx="3593431" cy="923330"/>
          </a:xfrm>
          <a:prstGeom prst="rect">
            <a:avLst/>
          </a:prstGeom>
        </p:spPr>
        <p:txBody>
          <a:bodyPr wrap="square">
            <a:spAutoFit/>
          </a:bodyPr>
          <a:lstStyle/>
          <a:p>
            <a:r>
              <a:rPr lang="en-US" i="1" dirty="0">
                <a:solidFill>
                  <a:srgbClr val="000000"/>
                </a:solidFill>
                <a:latin typeface="Times New Roman" panose="02020603050405020304" pitchFamily="18" charset="0"/>
              </a:rPr>
              <a:t>Gentry Site</a:t>
            </a:r>
            <a:r>
              <a:rPr lang="en-US" dirty="0">
                <a:solidFill>
                  <a:srgbClr val="000000"/>
                </a:solidFill>
                <a:latin typeface="Times New Roman" panose="02020603050405020304" pitchFamily="18" charset="0"/>
              </a:rPr>
              <a:t>, mixed media (acrylic, 3D printed pieces, reflective tape on canvas). 70x96 inches, 2018.</a:t>
            </a:r>
            <a:endParaRPr lang="en-US" dirty="0"/>
          </a:p>
        </p:txBody>
      </p:sp>
    </p:spTree>
    <p:extLst>
      <p:ext uri="{BB962C8B-B14F-4D97-AF65-F5344CB8AC3E}">
        <p14:creationId xmlns:p14="http://schemas.microsoft.com/office/powerpoint/2010/main" val="1787236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74523" y="162232"/>
            <a:ext cx="6518787" cy="6518787"/>
          </a:xfrm>
          <a:prstGeom prst="rect">
            <a:avLst/>
          </a:prstGeom>
        </p:spPr>
      </p:pic>
      <p:sp>
        <p:nvSpPr>
          <p:cNvPr id="5" name="TextBox 4"/>
          <p:cNvSpPr txBox="1"/>
          <p:nvPr/>
        </p:nvSpPr>
        <p:spPr>
          <a:xfrm>
            <a:off x="9144000" y="6311687"/>
            <a:ext cx="3657600"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Invasion 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screenprint</a:t>
            </a:r>
            <a:r>
              <a:rPr lang="en-US" dirty="0">
                <a:latin typeface="Times New Roman" panose="02020603050405020304" pitchFamily="18" charset="0"/>
                <a:cs typeface="Times New Roman" panose="02020603050405020304" pitchFamily="18" charset="0"/>
              </a:rPr>
              <a:t>, 2018 </a:t>
            </a:r>
          </a:p>
        </p:txBody>
      </p:sp>
    </p:spTree>
    <p:extLst>
      <p:ext uri="{BB962C8B-B14F-4D97-AF65-F5344CB8AC3E}">
        <p14:creationId xmlns:p14="http://schemas.microsoft.com/office/powerpoint/2010/main" val="3548954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426" y="188607"/>
            <a:ext cx="5232729" cy="6426445"/>
          </a:xfrm>
          <a:prstGeom prst="rect">
            <a:avLst/>
          </a:prstGeom>
        </p:spPr>
      </p:pic>
      <p:sp>
        <p:nvSpPr>
          <p:cNvPr id="2" name="TextBox 1"/>
          <p:cNvSpPr txBox="1"/>
          <p:nvPr/>
        </p:nvSpPr>
        <p:spPr>
          <a:xfrm>
            <a:off x="8052618" y="6245720"/>
            <a:ext cx="4793226"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Black Crane Landscape</a:t>
            </a:r>
            <a:r>
              <a:rPr lang="en-US" dirty="0">
                <a:latin typeface="Times New Roman" panose="02020603050405020304" pitchFamily="18" charset="0"/>
                <a:cs typeface="Times New Roman" panose="02020603050405020304" pitchFamily="18" charset="0"/>
              </a:rPr>
              <a:t>, lithograph, 2018</a:t>
            </a:r>
          </a:p>
        </p:txBody>
      </p:sp>
    </p:spTree>
    <p:extLst>
      <p:ext uri="{BB962C8B-B14F-4D97-AF65-F5344CB8AC3E}">
        <p14:creationId xmlns:p14="http://schemas.microsoft.com/office/powerpoint/2010/main" val="1455376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715" y="282627"/>
            <a:ext cx="6644153" cy="6368895"/>
          </a:xfrm>
          <a:prstGeom prst="rect">
            <a:avLst/>
          </a:prstGeom>
        </p:spPr>
      </p:pic>
      <p:sp>
        <p:nvSpPr>
          <p:cNvPr id="5" name="TextBox 4"/>
          <p:cNvSpPr txBox="1"/>
          <p:nvPr/>
        </p:nvSpPr>
        <p:spPr>
          <a:xfrm>
            <a:off x="9468464" y="6282190"/>
            <a:ext cx="402631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Cranes, </a:t>
            </a:r>
            <a:r>
              <a:rPr lang="en-US" dirty="0" err="1">
                <a:latin typeface="Times New Roman" panose="02020603050405020304" pitchFamily="18" charset="0"/>
                <a:cs typeface="Times New Roman" panose="02020603050405020304" pitchFamily="18" charset="0"/>
              </a:rPr>
              <a:t>screenprint</a:t>
            </a:r>
            <a:r>
              <a:rPr lang="en-US" dirty="0">
                <a:latin typeface="Times New Roman" panose="02020603050405020304" pitchFamily="18" charset="0"/>
                <a:cs typeface="Times New Roman" panose="02020603050405020304" pitchFamily="18" charset="0"/>
              </a:rPr>
              <a:t>, 2018</a:t>
            </a:r>
          </a:p>
        </p:txBody>
      </p:sp>
    </p:spTree>
    <p:extLst>
      <p:ext uri="{BB962C8B-B14F-4D97-AF65-F5344CB8AC3E}">
        <p14:creationId xmlns:p14="http://schemas.microsoft.com/office/powerpoint/2010/main" val="1343971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176" y="206575"/>
            <a:ext cx="5099992" cy="6438740"/>
          </a:xfrm>
          <a:prstGeom prst="rect">
            <a:avLst/>
          </a:prstGeom>
        </p:spPr>
      </p:pic>
      <p:sp>
        <p:nvSpPr>
          <p:cNvPr id="5" name="TextBox 4"/>
          <p:cNvSpPr txBox="1"/>
          <p:nvPr/>
        </p:nvSpPr>
        <p:spPr>
          <a:xfrm>
            <a:off x="8318090" y="6275983"/>
            <a:ext cx="4055807"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Red Crane Landscape, lithograph, 2018</a:t>
            </a:r>
          </a:p>
        </p:txBody>
      </p:sp>
    </p:spTree>
    <p:extLst>
      <p:ext uri="{BB962C8B-B14F-4D97-AF65-F5344CB8AC3E}">
        <p14:creationId xmlns:p14="http://schemas.microsoft.com/office/powerpoint/2010/main" val="2995224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7957"/>
          <a:stretch/>
        </p:blipFill>
        <p:spPr>
          <a:xfrm>
            <a:off x="309716" y="324465"/>
            <a:ext cx="4058819" cy="563388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8535" y="324465"/>
            <a:ext cx="5633883" cy="5633883"/>
          </a:xfrm>
          <a:prstGeom prst="rect">
            <a:avLst/>
          </a:prstGeom>
        </p:spPr>
      </p:pic>
      <p:sp>
        <p:nvSpPr>
          <p:cNvPr id="2" name="TextBox 1"/>
          <p:cNvSpPr txBox="1"/>
          <p:nvPr/>
        </p:nvSpPr>
        <p:spPr>
          <a:xfrm>
            <a:off x="7506930" y="6108430"/>
            <a:ext cx="4493341" cy="646331"/>
          </a:xfrm>
          <a:prstGeom prst="rect">
            <a:avLst/>
          </a:prstGeom>
          <a:noFill/>
        </p:spPr>
        <p:txBody>
          <a:bodyPr wrap="square" rtlCol="0">
            <a:spAutoFit/>
          </a:bodyPr>
          <a:lstStyle/>
          <a:p>
            <a:pPr algn="r"/>
            <a:r>
              <a:rPr lang="en-US" i="1" dirty="0">
                <a:latin typeface="Times New Roman" panose="02020603050405020304" pitchFamily="18" charset="0"/>
                <a:cs typeface="Times New Roman" panose="02020603050405020304" pitchFamily="18" charset="0"/>
              </a:rPr>
              <a:t>REMOVAL</a:t>
            </a:r>
            <a:r>
              <a:rPr lang="en-US" dirty="0">
                <a:latin typeface="Times New Roman" panose="02020603050405020304" pitchFamily="18" charset="0"/>
                <a:cs typeface="Times New Roman" panose="02020603050405020304" pitchFamily="18" charset="0"/>
              </a:rPr>
              <a:t>, Video Installation (cement blocks, marking flags, neon light, spray paint), 2018</a:t>
            </a:r>
          </a:p>
        </p:txBody>
      </p:sp>
    </p:spTree>
    <p:extLst>
      <p:ext uri="{BB962C8B-B14F-4D97-AF65-F5344CB8AC3E}">
        <p14:creationId xmlns:p14="http://schemas.microsoft.com/office/powerpoint/2010/main" val="1237735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9069" y="917912"/>
            <a:ext cx="7541343" cy="5940088"/>
          </a:xfrm>
          <a:prstGeom prst="rect">
            <a:avLst/>
          </a:prstGeom>
        </p:spPr>
        <p:txBody>
          <a:bodyPr wrap="square">
            <a:spAutoFit/>
          </a:bodyPr>
          <a:lstStyle/>
          <a:p>
            <a:pPr algn="just"/>
            <a:r>
              <a:rPr lang="en-US" sz="2000" dirty="0">
                <a:latin typeface="Times New Roman" panose="02020603050405020304" pitchFamily="18" charset="0"/>
                <a:cs typeface="Times New Roman" panose="02020603050405020304" pitchFamily="18" charset="0"/>
              </a:rPr>
              <a:t>Peachtree St NE@17th St NE. Marta bus stop bench with shed. One block away from the High Museum of Art. Homeless woman. Pile of IKEA bags. Cold day. Woman talking to herself. Woman playing with her hands. Sunny day. Woman staring into space. Woman rejecting spare change. Woman stretching her feet. Hot day. Woman swinging her body back and forth. Rainy day. Woman smiling to herself. Cloudy day. Woman rejecting food. Woman talking and smiling to herself. Woman playing with her hands. Sunny day. Woman staring into space. Windy day. Woman rejecting spare change. Woman stretching her feet. Hot day. Woman swinging her body back and forth. Rainy day. Woman smiling to herself…                                                                                    </a:t>
            </a:r>
            <a:endParaRPr lang="es-EC"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          </a:t>
            </a:r>
            <a:endParaRPr lang="es-EC"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 </a:t>
            </a:r>
            <a:endParaRPr lang="es-EC"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 </a:t>
            </a:r>
            <a:endParaRPr lang="es-EC"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 </a:t>
            </a:r>
            <a:endParaRPr lang="es-EC"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 </a:t>
            </a:r>
            <a:endParaRPr lang="es-EC"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          		                            </a:t>
            </a:r>
            <a:endParaRPr lang="es-EC"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	                                   	      …bus stop bench removed.</a:t>
            </a:r>
            <a:endParaRPr lang="es-EC"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 </a:t>
            </a:r>
            <a:endParaRPr lang="es-EC"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9861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35466" t="5517" r="35653" b="21213"/>
          <a:stretch/>
        </p:blipFill>
        <p:spPr>
          <a:xfrm>
            <a:off x="4291781" y="0"/>
            <a:ext cx="3888206" cy="5545968"/>
          </a:xfrm>
          <a:prstGeom prst="rect">
            <a:avLst/>
          </a:prstGeom>
        </p:spPr>
      </p:pic>
      <p:pic>
        <p:nvPicPr>
          <p:cNvPr id="4" name="Imagen 3"/>
          <p:cNvPicPr>
            <a:picLocks noChangeAspect="1"/>
          </p:cNvPicPr>
          <p:nvPr/>
        </p:nvPicPr>
        <p:blipFill rotWithShape="1">
          <a:blip r:embed="rId3"/>
          <a:srcRect l="35597" t="4356" r="35634" b="25162"/>
          <a:stretch/>
        </p:blipFill>
        <p:spPr>
          <a:xfrm>
            <a:off x="-1" y="0"/>
            <a:ext cx="4026311" cy="5545968"/>
          </a:xfrm>
          <a:prstGeom prst="rect">
            <a:avLst/>
          </a:prstGeom>
        </p:spPr>
      </p:pic>
      <p:sp>
        <p:nvSpPr>
          <p:cNvPr id="2" name="TextBox 1"/>
          <p:cNvSpPr txBox="1"/>
          <p:nvPr/>
        </p:nvSpPr>
        <p:spPr>
          <a:xfrm>
            <a:off x="7728155" y="5914103"/>
            <a:ext cx="4011561" cy="646331"/>
          </a:xfrm>
          <a:prstGeom prst="rect">
            <a:avLst/>
          </a:prstGeom>
          <a:noFill/>
        </p:spPr>
        <p:txBody>
          <a:bodyPr wrap="square" rtlCol="0">
            <a:spAutoFit/>
          </a:bodyPr>
          <a:lstStyle/>
          <a:p>
            <a:pPr algn="r"/>
            <a:r>
              <a:rPr lang="en-US" dirty="0">
                <a:latin typeface="Times New Roman" panose="02020603050405020304" pitchFamily="18" charset="0"/>
                <a:cs typeface="Times New Roman" panose="02020603050405020304" pitchFamily="18" charset="0"/>
              </a:rPr>
              <a:t>REMOVAL Intervention, Peachtree St NE@17th St NE. Marta bus stop.</a:t>
            </a:r>
          </a:p>
        </p:txBody>
      </p:sp>
    </p:spTree>
    <p:extLst>
      <p:ext uri="{BB962C8B-B14F-4D97-AF65-F5344CB8AC3E}">
        <p14:creationId xmlns:p14="http://schemas.microsoft.com/office/powerpoint/2010/main" val="3712302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96" y="93924"/>
            <a:ext cx="2041160" cy="1002890"/>
          </a:xfrm>
          <a:prstGeom prst="rect">
            <a:avLst/>
          </a:prstGeom>
        </p:spPr>
      </p:pic>
      <p:sp>
        <p:nvSpPr>
          <p:cNvPr id="2" name="TextBox 1"/>
          <p:cNvSpPr txBox="1"/>
          <p:nvPr/>
        </p:nvSpPr>
        <p:spPr>
          <a:xfrm>
            <a:off x="1299000" y="3280610"/>
            <a:ext cx="4568271"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SPACE INVADERS</a:t>
            </a:r>
          </a:p>
          <a:p>
            <a:pPr algn="ctr"/>
            <a:r>
              <a:rPr lang="en-US" dirty="0" err="1">
                <a:latin typeface="Times New Roman" panose="02020603050405020304" pitchFamily="18" charset="0"/>
                <a:cs typeface="Times New Roman" panose="02020603050405020304" pitchFamily="18" charset="0"/>
              </a:rPr>
              <a:t>Mintern</a:t>
            </a:r>
            <a:r>
              <a:rPr lang="en-US" dirty="0">
                <a:latin typeface="Times New Roman" panose="02020603050405020304" pitchFamily="18" charset="0"/>
                <a:cs typeface="Times New Roman" panose="02020603050405020304" pitchFamily="18" charset="0"/>
              </a:rPr>
              <a:t> Show </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611" t="13968" r="2337" b="12904"/>
          <a:stretch/>
        </p:blipFill>
        <p:spPr>
          <a:xfrm>
            <a:off x="7153225" y="93924"/>
            <a:ext cx="4875918" cy="6740013"/>
          </a:xfrm>
          <a:prstGeom prst="rect">
            <a:avLst/>
          </a:prstGeom>
        </p:spPr>
      </p:pic>
    </p:spTree>
    <p:extLst>
      <p:ext uri="{BB962C8B-B14F-4D97-AF65-F5344CB8AC3E}">
        <p14:creationId xmlns:p14="http://schemas.microsoft.com/office/powerpoint/2010/main" val="1312158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221" y="481263"/>
            <a:ext cx="7742989" cy="5807242"/>
          </a:xfrm>
          <a:prstGeom prst="rect">
            <a:avLst/>
          </a:prstGeom>
        </p:spPr>
      </p:pic>
      <p:sp>
        <p:nvSpPr>
          <p:cNvPr id="5" name="TextBox 4"/>
          <p:cNvSpPr txBox="1"/>
          <p:nvPr/>
        </p:nvSpPr>
        <p:spPr>
          <a:xfrm>
            <a:off x="8791074" y="4710643"/>
            <a:ext cx="3160294" cy="1754326"/>
          </a:xfrm>
          <a:prstGeom prst="rect">
            <a:avLst/>
          </a:prstGeom>
          <a:noFill/>
        </p:spPr>
        <p:txBody>
          <a:bodyPr wrap="square" rtlCol="0">
            <a:spAutoFit/>
          </a:bodyPr>
          <a:lstStyle/>
          <a:p>
            <a:pPr algn="r"/>
            <a:r>
              <a:rPr lang="en-US" i="1" dirty="0">
                <a:latin typeface="Times New Roman" panose="02020603050405020304" pitchFamily="18" charset="0"/>
                <a:cs typeface="Times New Roman" panose="02020603050405020304" pitchFamily="18" charset="0"/>
              </a:rPr>
              <a:t>REMOVAL</a:t>
            </a:r>
            <a:r>
              <a:rPr lang="en-US" dirty="0">
                <a:latin typeface="Times New Roman" panose="02020603050405020304" pitchFamily="18" charset="0"/>
                <a:cs typeface="Times New Roman" panose="02020603050405020304" pitchFamily="18" charset="0"/>
              </a:rPr>
              <a:t>, Video installation (cinder blocks, marking flags, turf, dirt, bricks, rotten kidney bean sprouts in cotton balls, acrylic and spray paint painting, 2018</a:t>
            </a:r>
          </a:p>
        </p:txBody>
      </p:sp>
    </p:spTree>
    <p:extLst>
      <p:ext uri="{BB962C8B-B14F-4D97-AF65-F5344CB8AC3E}">
        <p14:creationId xmlns:p14="http://schemas.microsoft.com/office/powerpoint/2010/main" val="3661497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316" y="529388"/>
            <a:ext cx="5775158" cy="5775158"/>
          </a:xfrm>
          <a:prstGeom prst="rect">
            <a:avLst/>
          </a:prstGeom>
        </p:spPr>
      </p:pic>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7042484" y="0"/>
            <a:ext cx="5149516" cy="6866022"/>
          </a:xfrm>
          <a:prstGeom prst="rect">
            <a:avLst/>
          </a:prstGeom>
        </p:spPr>
      </p:pic>
    </p:spTree>
    <p:extLst>
      <p:ext uri="{BB962C8B-B14F-4D97-AF65-F5344CB8AC3E}">
        <p14:creationId xmlns:p14="http://schemas.microsoft.com/office/powerpoint/2010/main" val="3641279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36569" cy="6858000"/>
          </a:xfrm>
          <a:prstGeom prst="rect">
            <a:avLst/>
          </a:prstGeom>
        </p:spPr>
      </p:pic>
    </p:spTree>
    <p:extLst>
      <p:ext uri="{BB962C8B-B14F-4D97-AF65-F5344CB8AC3E}">
        <p14:creationId xmlns:p14="http://schemas.microsoft.com/office/powerpoint/2010/main" val="2267682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937" y="288758"/>
            <a:ext cx="6268453" cy="626845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8500" y="-6016"/>
            <a:ext cx="5143500" cy="6858000"/>
          </a:xfrm>
          <a:prstGeom prst="rect">
            <a:avLst/>
          </a:prstGeom>
        </p:spPr>
      </p:pic>
    </p:spTree>
    <p:extLst>
      <p:ext uri="{BB962C8B-B14F-4D97-AF65-F5344CB8AC3E}">
        <p14:creationId xmlns:p14="http://schemas.microsoft.com/office/powerpoint/2010/main" val="3333820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477431" y="6285411"/>
            <a:ext cx="4567085" cy="369332"/>
          </a:xfrm>
          <a:prstGeom prst="rect">
            <a:avLst/>
          </a:prstGeom>
          <a:noFill/>
        </p:spPr>
        <p:txBody>
          <a:bodyPr wrap="square" rtlCol="0">
            <a:spAutoFit/>
          </a:bodyPr>
          <a:lstStyle/>
          <a:p>
            <a:pPr algn="r"/>
            <a:r>
              <a:rPr lang="en-US" i="1" dirty="0">
                <a:latin typeface="Times New Roman" panose="02020603050405020304" pitchFamily="18" charset="0"/>
                <a:cs typeface="Times New Roman" panose="02020603050405020304" pitchFamily="18" charset="0"/>
              </a:rPr>
              <a:t>Lumps</a:t>
            </a:r>
            <a:r>
              <a:rPr lang="en-US" dirty="0">
                <a:latin typeface="Times New Roman" panose="02020603050405020304" pitchFamily="18" charset="0"/>
                <a:cs typeface="Times New Roman" panose="02020603050405020304" pitchFamily="18" charset="0"/>
              </a:rPr>
              <a:t>, acrylic and spray paint on canvas, 2018</a:t>
            </a: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7050997" cy="6858000"/>
          </a:xfrm>
          <a:prstGeom prst="rect">
            <a:avLst/>
          </a:prstGeom>
        </p:spPr>
      </p:pic>
    </p:spTree>
    <p:extLst>
      <p:ext uri="{BB962C8B-B14F-4D97-AF65-F5344CB8AC3E}">
        <p14:creationId xmlns:p14="http://schemas.microsoft.com/office/powerpoint/2010/main" val="1909559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334" y="117987"/>
            <a:ext cx="1204670" cy="1855192"/>
          </a:xfrm>
          <a:prstGeom prst="rect">
            <a:avLst/>
          </a:prstGeom>
        </p:spPr>
      </p:pic>
      <p:pic>
        <p:nvPicPr>
          <p:cNvPr id="2" name="Picture 1"/>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7486" b="9006"/>
          <a:stretch/>
        </p:blipFill>
        <p:spPr>
          <a:xfrm>
            <a:off x="5962649" y="262367"/>
            <a:ext cx="5729096" cy="6379066"/>
          </a:xfrm>
          <a:prstGeom prst="rect">
            <a:avLst/>
          </a:prstGeom>
        </p:spPr>
      </p:pic>
      <p:sp>
        <p:nvSpPr>
          <p:cNvPr id="7" name="TextBox 6"/>
          <p:cNvSpPr txBox="1"/>
          <p:nvPr/>
        </p:nvSpPr>
        <p:spPr>
          <a:xfrm>
            <a:off x="1235242" y="3128734"/>
            <a:ext cx="3416969"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Generations</a:t>
            </a:r>
          </a:p>
          <a:p>
            <a:pPr algn="ctr"/>
            <a:r>
              <a:rPr lang="en-US" dirty="0">
                <a:latin typeface="Times New Roman" panose="02020603050405020304" pitchFamily="18" charset="0"/>
                <a:cs typeface="Times New Roman" panose="02020603050405020304" pitchFamily="18" charset="0"/>
              </a:rPr>
              <a:t>Curated by Emily </a:t>
            </a:r>
            <a:r>
              <a:rPr lang="en-US" dirty="0" err="1">
                <a:latin typeface="Times New Roman" panose="02020603050405020304" pitchFamily="18" charset="0"/>
                <a:cs typeface="Times New Roman" panose="02020603050405020304" pitchFamily="18" charset="0"/>
              </a:rPr>
              <a:t>Taub</a:t>
            </a:r>
            <a:r>
              <a:rPr lang="en-US" dirty="0">
                <a:latin typeface="Times New Roman" panose="02020603050405020304" pitchFamily="18" charset="0"/>
                <a:cs typeface="Times New Roman" panose="02020603050405020304" pitchFamily="18" charset="0"/>
              </a:rPr>
              <a:t> Webb</a:t>
            </a:r>
          </a:p>
        </p:txBody>
      </p:sp>
    </p:spTree>
    <p:extLst>
      <p:ext uri="{BB962C8B-B14F-4D97-AF65-F5344CB8AC3E}">
        <p14:creationId xmlns:p14="http://schemas.microsoft.com/office/powerpoint/2010/main" val="337202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
        <p:nvSpPr>
          <p:cNvPr id="6" name="TextBox 5"/>
          <p:cNvSpPr txBox="1"/>
          <p:nvPr/>
        </p:nvSpPr>
        <p:spPr>
          <a:xfrm>
            <a:off x="7924801" y="5646820"/>
            <a:ext cx="4042611" cy="923330"/>
          </a:xfrm>
          <a:prstGeom prst="rect">
            <a:avLst/>
          </a:prstGeom>
          <a:noFill/>
        </p:spPr>
        <p:txBody>
          <a:bodyPr wrap="square" rtlCol="0">
            <a:spAutoFit/>
          </a:bodyPr>
          <a:lstStyle/>
          <a:p>
            <a:pPr algn="r"/>
            <a:r>
              <a:rPr lang="en-US" i="1" dirty="0">
                <a:latin typeface="Times New Roman" panose="02020603050405020304" pitchFamily="18" charset="0"/>
                <a:cs typeface="Times New Roman" panose="02020603050405020304" pitchFamily="18" charset="0"/>
              </a:rPr>
              <a:t>Invasive Marks</a:t>
            </a:r>
            <a:r>
              <a:rPr lang="en-US" dirty="0">
                <a:latin typeface="Times New Roman" panose="02020603050405020304" pitchFamily="18" charset="0"/>
                <a:cs typeface="Times New Roman" panose="02020603050405020304" pitchFamily="18" charset="0"/>
              </a:rPr>
              <a:t>, 3D printed pieces, reflective tape, acrylic, and spray paint on canvas, 2018</a:t>
            </a:r>
          </a:p>
        </p:txBody>
      </p:sp>
    </p:spTree>
    <p:extLst>
      <p:ext uri="{BB962C8B-B14F-4D97-AF65-F5344CB8AC3E}">
        <p14:creationId xmlns:p14="http://schemas.microsoft.com/office/powerpoint/2010/main" val="814036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74946" y="144379"/>
            <a:ext cx="4874569" cy="6499425"/>
          </a:xfrm>
          <a:prstGeom prst="rect">
            <a:avLst/>
          </a:prstGeom>
        </p:spPr>
      </p:pic>
      <p:sp>
        <p:nvSpPr>
          <p:cNvPr id="5" name="TextBox 4"/>
          <p:cNvSpPr txBox="1"/>
          <p:nvPr/>
        </p:nvSpPr>
        <p:spPr>
          <a:xfrm>
            <a:off x="7972926" y="5997473"/>
            <a:ext cx="4074695" cy="646331"/>
          </a:xfrm>
          <a:prstGeom prst="rect">
            <a:avLst/>
          </a:prstGeom>
          <a:noFill/>
        </p:spPr>
        <p:txBody>
          <a:bodyPr wrap="square" rtlCol="0">
            <a:spAutoFit/>
          </a:bodyPr>
          <a:lstStyle/>
          <a:p>
            <a:pPr algn="r"/>
            <a:r>
              <a:rPr lang="en-US" i="1" dirty="0">
                <a:latin typeface="Times New Roman" panose="02020603050405020304" pitchFamily="18" charset="0"/>
                <a:cs typeface="Times New Roman" panose="02020603050405020304" pitchFamily="18" charset="0"/>
              </a:rPr>
              <a:t>Bouquet</a:t>
            </a:r>
            <a:r>
              <a:rPr lang="en-US" dirty="0">
                <a:latin typeface="Times New Roman" panose="02020603050405020304" pitchFamily="18" charset="0"/>
                <a:cs typeface="Times New Roman" panose="02020603050405020304" pitchFamily="18" charset="0"/>
              </a:rPr>
              <a:t>, CATV marking flags, construction site turf and dirt, 2018</a:t>
            </a:r>
          </a:p>
        </p:txBody>
      </p:sp>
    </p:spTree>
    <p:extLst>
      <p:ext uri="{BB962C8B-B14F-4D97-AF65-F5344CB8AC3E}">
        <p14:creationId xmlns:p14="http://schemas.microsoft.com/office/powerpoint/2010/main" val="3882672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200" b="4731"/>
          <a:stretch/>
        </p:blipFill>
        <p:spPr>
          <a:xfrm>
            <a:off x="6813754" y="0"/>
            <a:ext cx="4991451" cy="683653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342103" cy="1342103"/>
          </a:xfrm>
          <a:prstGeom prst="rect">
            <a:avLst/>
          </a:prstGeom>
        </p:spPr>
      </p:pic>
      <p:sp>
        <p:nvSpPr>
          <p:cNvPr id="3" name="TextBox 2"/>
          <p:cNvSpPr txBox="1"/>
          <p:nvPr/>
        </p:nvSpPr>
        <p:spPr>
          <a:xfrm>
            <a:off x="1578077" y="2875935"/>
            <a:ext cx="4678575"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 Juried Selection of International Visual Artists</a:t>
            </a:r>
          </a:p>
          <a:p>
            <a:pPr algn="ctr"/>
            <a:r>
              <a:rPr lang="en-US" dirty="0">
                <a:latin typeface="Times New Roman" panose="02020603050405020304" pitchFamily="18" charset="0"/>
                <a:cs typeface="Times New Roman" panose="02020603050405020304" pitchFamily="18" charset="0"/>
              </a:rPr>
              <a:t>Curated By </a:t>
            </a:r>
            <a:r>
              <a:rPr lang="en-US" dirty="0" err="1">
                <a:latin typeface="Times New Roman" panose="02020603050405020304" pitchFamily="18" charset="0"/>
                <a:cs typeface="Times New Roman" panose="02020603050405020304" pitchFamily="18" charset="0"/>
              </a:rPr>
              <a:t>Lissa</a:t>
            </a:r>
            <a:r>
              <a:rPr lang="en-US" dirty="0">
                <a:latin typeface="Times New Roman" panose="02020603050405020304" pitchFamily="18" charset="0"/>
                <a:cs typeface="Times New Roman" panose="02020603050405020304" pitchFamily="18" charset="0"/>
              </a:rPr>
              <a:t> Crossman, Fitchburg Art Museum, Fitchburg, MA</a:t>
            </a:r>
          </a:p>
        </p:txBody>
      </p:sp>
    </p:spTree>
    <p:extLst>
      <p:ext uri="{BB962C8B-B14F-4D97-AF65-F5344CB8AC3E}">
        <p14:creationId xmlns:p14="http://schemas.microsoft.com/office/powerpoint/2010/main" val="2251619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7464" y="2577383"/>
            <a:ext cx="10515600" cy="1325563"/>
          </a:xfrm>
        </p:spPr>
        <p:txBody>
          <a:bodyPr>
            <a:normAutofit/>
          </a:bodyPr>
          <a:lstStyle/>
          <a:p>
            <a:r>
              <a:rPr lang="en-US" sz="4000" dirty="0">
                <a:latin typeface="OCR A Std" panose="020F0609000104060307" pitchFamily="49" charset="0"/>
              </a:rPr>
              <a:t>2017</a:t>
            </a:r>
          </a:p>
        </p:txBody>
      </p:sp>
    </p:spTree>
    <p:extLst>
      <p:ext uri="{BB962C8B-B14F-4D97-AF65-F5344CB8AC3E}">
        <p14:creationId xmlns:p14="http://schemas.microsoft.com/office/powerpoint/2010/main" val="3097848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505" y="2637514"/>
            <a:ext cx="4165664" cy="15483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4413"/>
            <a:ext cx="1155032" cy="1061499"/>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r="6741" b="26549"/>
          <a:stretch/>
        </p:blipFill>
        <p:spPr>
          <a:xfrm>
            <a:off x="5069797" y="256708"/>
            <a:ext cx="6899472" cy="6400766"/>
          </a:xfrm>
          <a:prstGeom prst="rect">
            <a:avLst/>
          </a:prstGeom>
        </p:spPr>
      </p:pic>
    </p:spTree>
    <p:extLst>
      <p:ext uri="{BB962C8B-B14F-4D97-AF65-F5344CB8AC3E}">
        <p14:creationId xmlns:p14="http://schemas.microsoft.com/office/powerpoint/2010/main" val="4185001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320842" y="256674"/>
            <a:ext cx="8491619" cy="6368715"/>
          </a:xfrm>
          <a:prstGeom prst="rect">
            <a:avLst/>
          </a:prstGeom>
        </p:spPr>
      </p:pic>
      <p:sp>
        <p:nvSpPr>
          <p:cNvPr id="2" name="TextBox 1"/>
          <p:cNvSpPr txBox="1"/>
          <p:nvPr/>
        </p:nvSpPr>
        <p:spPr>
          <a:xfrm>
            <a:off x="9176085" y="5425060"/>
            <a:ext cx="2775284" cy="1200329"/>
          </a:xfrm>
          <a:prstGeom prst="rect">
            <a:avLst/>
          </a:prstGeom>
          <a:noFill/>
        </p:spPr>
        <p:txBody>
          <a:bodyPr wrap="square" rtlCol="0">
            <a:spAutoFit/>
          </a:bodyPr>
          <a:lstStyle/>
          <a:p>
            <a:pPr algn="r"/>
            <a:r>
              <a:rPr lang="en-US" i="1" dirty="0">
                <a:latin typeface="Times New Roman" panose="02020603050405020304" pitchFamily="18" charset="0"/>
                <a:cs typeface="Times New Roman" panose="02020603050405020304" pitchFamily="18" charset="0"/>
              </a:rPr>
              <a:t>Jungle</a:t>
            </a:r>
            <a:r>
              <a:rPr lang="en-US" dirty="0">
                <a:latin typeface="Times New Roman" panose="02020603050405020304" pitchFamily="18" charset="0"/>
                <a:cs typeface="Times New Roman" panose="02020603050405020304" pitchFamily="18" charset="0"/>
              </a:rPr>
              <a:t>, Nylon tights, thread, yarn, clay, different types of wire, acrylic paint, wood, 2017.  </a:t>
            </a:r>
          </a:p>
        </p:txBody>
      </p:sp>
    </p:spTree>
    <p:extLst>
      <p:ext uri="{BB962C8B-B14F-4D97-AF65-F5344CB8AC3E}">
        <p14:creationId xmlns:p14="http://schemas.microsoft.com/office/powerpoint/2010/main" val="2595277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1026" name="Picture 2" descr="La imagen puede contener: una o varias person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9915" y="385971"/>
            <a:ext cx="5008317" cy="6086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060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894" y="172452"/>
            <a:ext cx="5133474" cy="641684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9137" y="172452"/>
            <a:ext cx="5210476" cy="6513095"/>
          </a:xfrm>
          <a:prstGeom prst="rect">
            <a:avLst/>
          </a:prstGeom>
        </p:spPr>
      </p:pic>
    </p:spTree>
    <p:extLst>
      <p:ext uri="{BB962C8B-B14F-4D97-AF65-F5344CB8AC3E}">
        <p14:creationId xmlns:p14="http://schemas.microsoft.com/office/powerpoint/2010/main" val="1747848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486400" cy="6858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6631" y="284747"/>
            <a:ext cx="5030804" cy="6288505"/>
          </a:xfrm>
          <a:prstGeom prst="rect">
            <a:avLst/>
          </a:prstGeom>
        </p:spPr>
      </p:pic>
    </p:spTree>
    <p:extLst>
      <p:ext uri="{BB962C8B-B14F-4D97-AF65-F5344CB8AC3E}">
        <p14:creationId xmlns:p14="http://schemas.microsoft.com/office/powerpoint/2010/main" val="596220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311442"/>
            <a:ext cx="5646821" cy="423511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0"/>
            <a:ext cx="5486400" cy="6858000"/>
          </a:xfrm>
          <a:prstGeom prst="rect">
            <a:avLst/>
          </a:prstGeom>
        </p:spPr>
      </p:pic>
    </p:spTree>
    <p:extLst>
      <p:ext uri="{BB962C8B-B14F-4D97-AF65-F5344CB8AC3E}">
        <p14:creationId xmlns:p14="http://schemas.microsoft.com/office/powerpoint/2010/main" val="3685875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16"/>
          <p:cNvSpPr>
            <a:spLocks noChangeArrowheads="1"/>
          </p:cNvSpPr>
          <p:nvPr/>
        </p:nvSpPr>
        <p:spPr bwMode="auto">
          <a:xfrm>
            <a:off x="1047136" y="16960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cxnSp>
        <p:nvCxnSpPr>
          <p:cNvPr id="22" name="Conector recto 5"/>
          <p:cNvCxnSpPr/>
          <p:nvPr/>
        </p:nvCxnSpPr>
        <p:spPr>
          <a:xfrm>
            <a:off x="1727856" y="8309589"/>
            <a:ext cx="6296025" cy="0"/>
          </a:xfrm>
          <a:prstGeom prst="line">
            <a:avLst/>
          </a:prstGeom>
        </p:spPr>
        <p:style>
          <a:lnRef idx="1">
            <a:schemeClr val="dk1"/>
          </a:lnRef>
          <a:fillRef idx="0">
            <a:schemeClr val="dk1"/>
          </a:fillRef>
          <a:effectRef idx="0">
            <a:schemeClr val="dk1"/>
          </a:effectRef>
          <a:fontRef idx="minor">
            <a:schemeClr val="tx1"/>
          </a:fontRef>
        </p:style>
      </p:cxnSp>
      <p:sp>
        <p:nvSpPr>
          <p:cNvPr id="23" name="Rectangle 17"/>
          <p:cNvSpPr>
            <a:spLocks noChangeArrowheads="1"/>
          </p:cNvSpPr>
          <p:nvPr/>
        </p:nvSpPr>
        <p:spPr bwMode="auto">
          <a:xfrm>
            <a:off x="1047136" y="429022"/>
            <a:ext cx="10566246"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n-US" sz="2000" b="1" i="0" u="none" strike="noStrike" cap="none" normalizeH="0" baseline="0" dirty="0">
                <a:ln>
                  <a:noFill/>
                </a:ln>
                <a:solidFill>
                  <a:srgbClr val="000000"/>
                </a:solidFill>
                <a:effectLst/>
                <a:latin typeface="OCR A Std" panose="020F0609000104060307" pitchFamily="49" charset="0"/>
                <a:ea typeface="Times New Roman" panose="02020603050405020304" pitchFamily="18" charset="0"/>
              </a:rPr>
              <a:t>EXHIBITIONS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s-EC" altLang="en-US" sz="1600" b="1"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Solo </a:t>
            </a:r>
            <a:r>
              <a:rPr kumimoji="0" lang="es-EC" altLang="en-US" sz="1600" b="1" i="1"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Exhibitions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Carla Contreras Open Studio</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5C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Gallery</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Atlanta, GA</a:t>
            </a:r>
            <a:r>
              <a:rPr lang="es-EC" alt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2018</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Carla Contreras Open Studio</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5C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Gallery</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Atlanta, GA. 				2017</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Carla Contreras Open Studio</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5C Gallery , Atlanta, GA. 				2016</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Fragment: Dissection and completeness</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MasArte</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gallery, Quito, Ecuador. 			2015</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endParaRPr kumimoji="0" lang="en-US" altLang="en-US" sz="1600" b="1"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1"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Two and Three Person Exhibitions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Space Invaders, Mint Gallery, Atlanta, Ga. 					2018</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1"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ExpoArte</a:t>
            </a: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USFQ</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San Francisco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Gallery</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Quito, Ecuador.				2014</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Senior Art Show</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Elizabethtown Gallery, Elizabethtown, PA.				2013</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Sculpture Art Show</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USFQ gallery, Quito, Ecuador.					2012</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Luis Medina Studio Art Show</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Mariana de Jesus gallery, Quito, Ecuador. 			2007</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Luis Medina Studio Art Show</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Villa Carmen Arts Center, Quito, Ecuador. 			2005</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Hugo Borja Studio Art Show</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Nela</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Martinez gallery, Arts Center, Quito, Ecuador.      		2002</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0561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4568" y="492186"/>
            <a:ext cx="11287432" cy="6247864"/>
          </a:xfrm>
          <a:prstGeom prst="rect">
            <a:avLst/>
          </a:prstGeom>
        </p:spPr>
        <p:txBody>
          <a:bodyPr wrap="square">
            <a:spAutoFit/>
          </a:bodyPr>
          <a:lstStyle/>
          <a:p>
            <a:pPr marL="225425" marR="0" indent="0" algn="just">
              <a:spcBef>
                <a:spcPts val="0"/>
              </a:spcBef>
              <a:spcAft>
                <a:spcPts val="1175"/>
              </a:spcAft>
            </a:pPr>
            <a:r>
              <a:rPr lang="en-US" sz="16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Selected Group Exhibitions</a:t>
            </a:r>
            <a:endPar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Beyond Borders, curated by Althea Foster, The Johns Creek Arts Center, </a:t>
            </a:r>
            <a:endPar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97155" marR="0" indent="0" algn="just">
              <a:spcBef>
                <a:spcPts val="0"/>
              </a:spcBef>
              <a:spcAft>
                <a:spcPts val="1175"/>
              </a:spcAft>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Atlanta, Ga.									2018</a:t>
            </a:r>
            <a:endPar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‘El Show’ Latin American Contemporary , curated by Esteban </a:t>
            </a:r>
            <a:r>
              <a:rPr lang="en-US" sz="16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Patino</a:t>
            </a: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97155" marR="0" indent="0" algn="just">
              <a:spcBef>
                <a:spcPts val="0"/>
              </a:spcBef>
              <a:spcAft>
                <a:spcPts val="1175"/>
              </a:spcAft>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Open Space Gallery Project, Atlanta, Ga.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2018</a:t>
            </a:r>
          </a:p>
          <a:p>
            <a:pPr marL="342900" marR="0" lvl="0" indent="-342900" algn="just">
              <a:spcBef>
                <a:spcPts val="0"/>
              </a:spcBef>
              <a:spcAft>
                <a:spcPts val="1175"/>
              </a:spcAft>
              <a:buFont typeface="Symbol" panose="05050102010706020507" pitchFamily="18" charset="2"/>
              <a:buChar char=""/>
            </a:pPr>
            <a:r>
              <a:rPr lang="en-US" sz="1600" i="1" dirty="0">
                <a:solidFill>
                  <a:srgbClr val="212121"/>
                </a:solidFill>
                <a:latin typeface="Times New Roman" panose="02020603050405020304" pitchFamily="18" charset="0"/>
                <a:ea typeface="Times New Roman" panose="02020603050405020304" pitchFamily="18" charset="0"/>
                <a:cs typeface="Times New Roman" panose="02020603050405020304" pitchFamily="18" charset="0"/>
              </a:rPr>
              <a:t>Atlanta Artists Explore Materials and Process, </a:t>
            </a:r>
            <a:r>
              <a:rPr lang="en-US" sz="1600" dirty="0">
                <a:solidFill>
                  <a:srgbClr val="212121"/>
                </a:solidFill>
                <a:latin typeface="Times New Roman" panose="02020603050405020304" pitchFamily="18" charset="0"/>
                <a:ea typeface="Times New Roman" panose="02020603050405020304" pitchFamily="18" charset="0"/>
                <a:cs typeface="Times New Roman" panose="02020603050405020304" pitchFamily="18" charset="0"/>
              </a:rPr>
              <a:t>curated by</a:t>
            </a:r>
            <a:r>
              <a:rPr lang="en-US" sz="1600" i="1" dirty="0">
                <a:solidFill>
                  <a:srgbClr val="21212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solidFill>
                  <a:srgbClr val="212121"/>
                </a:solidFill>
                <a:latin typeface="Times New Roman" panose="02020603050405020304" pitchFamily="18" charset="0"/>
                <a:ea typeface="Times New Roman" panose="02020603050405020304" pitchFamily="18" charset="0"/>
                <a:cs typeface="Times New Roman" panose="02020603050405020304" pitchFamily="18" charset="0"/>
              </a:rPr>
              <a:t>Joy C. Patty,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2018</a:t>
            </a:r>
          </a:p>
          <a:p>
            <a:pPr marR="0" lvl="0" algn="just">
              <a:spcBef>
                <a:spcPts val="0"/>
              </a:spcBef>
              <a:spcAft>
                <a:spcPts val="1175"/>
              </a:spcAft>
            </a:pPr>
            <a:r>
              <a:rPr lang="en-US" sz="1600" dirty="0">
                <a:solidFill>
                  <a:srgbClr val="212121"/>
                </a:solidFill>
                <a:latin typeface="Times New Roman" panose="02020603050405020304" pitchFamily="18" charset="0"/>
                <a:ea typeface="Times New Roman" panose="02020603050405020304" pitchFamily="18" charset="0"/>
                <a:cs typeface="Times New Roman" panose="02020603050405020304" pitchFamily="18" charset="0"/>
              </a:rPr>
              <a:t>      The Lovett School Art Gallery,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Atlanta, Ga. 						 </a:t>
            </a:r>
          </a:p>
          <a:p>
            <a:pPr marL="342900" marR="0" lvl="0" indent="-342900" algn="just">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Generations,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curated by Tom Francis and Emily Webb,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Besharat</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Contemporary, 	</a:t>
            </a:r>
          </a:p>
          <a:p>
            <a:pPr marL="97155" marR="0" indent="0" algn="just">
              <a:spcBef>
                <a:spcPts val="0"/>
              </a:spcBef>
              <a:spcAft>
                <a:spcPts val="1175"/>
              </a:spcAft>
            </a:pP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Atlanta, Ga.   								   	 2018</a:t>
            </a:r>
          </a:p>
          <a:p>
            <a:pPr marL="342900" marR="0" lvl="0" indent="-342900" algn="just">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Gathered III: Georgia Artists Selecting Georgia Artists</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curated by 				 2017</a:t>
            </a:r>
          </a:p>
          <a:p>
            <a:pPr marL="97155" marR="0" indent="0" algn="just">
              <a:spcBef>
                <a:spcPts val="0"/>
              </a:spcBef>
              <a:spcAft>
                <a:spcPts val="1175"/>
              </a:spcAft>
            </a:pP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Rocio Rodriguez,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Masud</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Olufani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and Jerry Siegel, MOCA GA </a:t>
            </a:r>
          </a:p>
          <a:p>
            <a:pPr marL="342900" marR="0" lvl="0" indent="-342900" algn="just">
              <a:spcBef>
                <a:spcPts val="0"/>
              </a:spcBef>
              <a:spcAft>
                <a:spcPts val="1175"/>
              </a:spcAft>
              <a:buFont typeface="Symbol" panose="05050102010706020507" pitchFamily="18" charset="2"/>
              <a:buChar char=""/>
            </a:pP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Museum of Contemporary Art of Georgia, (catalogue).					 2017</a:t>
            </a:r>
          </a:p>
          <a:p>
            <a:pPr marL="342900" marR="0" lvl="0" indent="-342900" algn="just">
              <a:spcBef>
                <a:spcPts val="0"/>
              </a:spcBef>
              <a:spcAft>
                <a:spcPts val="1175"/>
              </a:spcAft>
              <a:buFont typeface="Symbol" panose="05050102010706020507" pitchFamily="18" charset="2"/>
              <a:buChar char=""/>
            </a:pPr>
            <a:r>
              <a:rPr lang="en-US" sz="16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EngageMint</a:t>
            </a: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Fundriaser</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Mint gallery, Blue Mark Studios, Atlanta, Ga				 2017</a:t>
            </a:r>
          </a:p>
          <a:p>
            <a:pPr marL="342900" marR="0" lvl="0" indent="-342900" algn="just">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Open Studio Night</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5C Gallery, Atlanta, Ga 						 2017</a:t>
            </a:r>
          </a:p>
          <a:p>
            <a:pPr marL="342900" marR="0" lvl="0" indent="-342900" algn="just">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Small Works</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Gutstein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gallery, Savannah, Ga						 2016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3448393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04451" y="1140802"/>
            <a:ext cx="9915832" cy="3077766"/>
          </a:xfrm>
          <a:prstGeom prst="rect">
            <a:avLst/>
          </a:prstGeom>
        </p:spPr>
        <p:txBody>
          <a:bodyPr wrap="square">
            <a:spAutoFit/>
          </a:bodyPr>
          <a:lstStyle/>
          <a:p>
            <a:pPr marL="342900" marR="0" lvl="0" indent="-342900" algn="just">
              <a:lnSpc>
                <a:spcPct val="150000"/>
              </a:lnSpc>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Open Studio Night</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5C Gallery, Atlanta, Ga.						 2016</a:t>
            </a:r>
          </a:p>
          <a:p>
            <a:pPr marL="342900" marR="0" lvl="0" indent="-342900" algn="just">
              <a:lnSpc>
                <a:spcPct val="150000"/>
              </a:lnSpc>
              <a:spcBef>
                <a:spcPts val="0"/>
              </a:spcBef>
              <a:spcAft>
                <a:spcPts val="1175"/>
              </a:spcAft>
              <a:buFont typeface="Symbol" panose="05050102010706020507" pitchFamily="18" charset="2"/>
              <a:buChar char=""/>
            </a:pPr>
            <a:r>
              <a:rPr lang="es-EC" sz="16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Salon</a:t>
            </a:r>
            <a:r>
              <a:rPr lang="es-EC"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of </a:t>
            </a:r>
            <a:r>
              <a:rPr lang="es-EC" sz="16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July</a:t>
            </a:r>
            <a:r>
              <a:rPr lang="es-EC"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Ed. 57</a:t>
            </a:r>
            <a:r>
              <a:rPr lang="es-EC"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Guayaquil </a:t>
            </a:r>
            <a:r>
              <a:rPr lang="es-EC"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Museum</a:t>
            </a:r>
            <a:r>
              <a:rPr lang="es-EC"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Guayaquil, Ecuador.					 2016</a:t>
            </a:r>
            <a:endPar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Course and Discourse</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 Exhibition of Professor and Student Art Work.</a:t>
            </a:r>
          </a:p>
          <a:p>
            <a:pPr marL="97155" marR="0" indent="0" algn="just">
              <a:lnSpc>
                <a:spcPct val="150000"/>
              </a:lnSpc>
              <a:spcBef>
                <a:spcPts val="0"/>
              </a:spcBef>
              <a:spcAft>
                <a:spcPts val="1175"/>
              </a:spcAft>
            </a:pP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State Museum of Pennsylvania, Harrisburg, Pa.					 	 2013</a:t>
            </a:r>
          </a:p>
          <a:p>
            <a:pPr marL="342900" marR="0" lvl="0" indent="-342900" algn="just">
              <a:lnSpc>
                <a:spcPct val="150000"/>
              </a:lnSpc>
              <a:spcBef>
                <a:spcPts val="0"/>
              </a:spcBef>
              <a:spcAft>
                <a:spcPts val="1175"/>
              </a:spcAft>
              <a:buFont typeface="Symbol" panose="05050102010706020507" pitchFamily="18" charset="2"/>
              <a:buChar char=""/>
            </a:pPr>
            <a:r>
              <a:rPr lang="en-US" sz="1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Annual Juried Student Art Show</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Elizabethtown College gallery, Elizabethtown, Pa.	 	  	 2013</a:t>
            </a:r>
          </a:p>
          <a:p>
            <a:pPr marL="97155" marR="0" indent="0">
              <a:lnSpc>
                <a:spcPct val="150000"/>
              </a:lnSpc>
              <a:spcBef>
                <a:spcPts val="0"/>
              </a:spcBef>
              <a:spcAft>
                <a:spcPts val="225"/>
              </a:spcAft>
            </a:pPr>
            <a:r>
              <a:rPr lang="en-US" sz="1600" dirty="0">
                <a:solidFill>
                  <a:srgbClr val="000000"/>
                </a:solidFill>
                <a:latin typeface="Verdana" panose="020B0604030504040204" pitchFamily="34" charset="0"/>
                <a:ea typeface="Times New Roman" panose="02020603050405020304" pitchFamily="18" charset="0"/>
              </a:rPr>
              <a:t> </a:t>
            </a:r>
            <a:endParaRPr lang="en-US" sz="1600"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11725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p:cNvSpPr>
            <a:spLocks noChangeArrowheads="1"/>
          </p:cNvSpPr>
          <p:nvPr/>
        </p:nvSpPr>
        <p:spPr bwMode="auto">
          <a:xfrm>
            <a:off x="1204787" y="687135"/>
            <a:ext cx="9879628" cy="560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0000"/>
                </a:solidFill>
                <a:effectLst/>
                <a:latin typeface="OCR A Std" panose="020F0609000104060307" pitchFamily="49" charset="0"/>
                <a:ea typeface="Times New Roman" panose="02020603050405020304" pitchFamily="18" charset="0"/>
                <a:cs typeface="Times New Roman" panose="02020603050405020304" pitchFamily="18" charset="0"/>
              </a:rPr>
              <a:t>PUBLICATIONS AND TALKS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OCR A Std" panose="020F0609000104060307" pitchFamily="49"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0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SCAD Spot Light Day Panelist,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Savannah College of Art and Design, Atlanta Ga.			2018</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Artist Talks Series,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Savannah College of Art and Design, Atlanta, Ga. 				2018</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Studio Visit Magazine</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Juried Artist Book, Boston, MA. 					2018</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ArtsAtl</a:t>
            </a: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Review: “Gathered III” makes for a rich experience, conservative in tone,</a:t>
            </a:r>
          </a:p>
          <a:p>
            <a:pPr marL="0" marR="0" lvl="0" indent="0" algn="l" defTabSz="914400" rtl="0" eaLnBrk="0" fontAlgn="base" latinLnBrk="0" hangingPunct="0">
              <a:lnSpc>
                <a:spcPct val="150000"/>
              </a:lnSpc>
              <a:spcBef>
                <a:spcPct val="0"/>
              </a:spcBef>
              <a:spcAft>
                <a:spcPct val="0"/>
              </a:spcAft>
              <a:buClrTx/>
              <a:buSzTx/>
              <a:tabLst/>
            </a:pPr>
            <a:r>
              <a:rPr lang="en-US" alt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by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tooltip="Posts by Rebecca Brantley"/>
              </a:rPr>
              <a:t>Rebecca Brantley</a:t>
            </a: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Atlanta, GA. 							2017</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Burnaway</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tooltip="View all posts in Feature"/>
              </a:rPr>
              <a:t>Feature</a:t>
            </a:r>
            <a:r>
              <a:rPr kumimoji="0" lang="en-US" altLang="en-US"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High Five: 5 Shows in the South, by </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BURNAWAY Staff</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Atlanta, GA. 		2017</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Fine Print Magazine</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Elizabethtown College, Elizabethtown, PA. 				2013 </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Aula Magna Magazine</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San Francisco University,  Interview about the show at </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State Museum of art in Harrisburg, PA, United States, Quito, Ecuador.				2013</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El Comercio </a:t>
            </a:r>
            <a:r>
              <a:rPr kumimoji="0" lang="es-EC" altLang="en-US" sz="1600" b="0" i="1"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Newspaper</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Section</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Talents</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Quito, Ecuador. 					2009 </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La Casa INFORMATIVO CULTURAL Magazine</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CCE Benjamín Carrión, Quito, Ecuador. 		2007</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1"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Avant</a:t>
            </a: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1"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guard</a:t>
            </a: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Magazine</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Section</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People</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Emerging</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s-EC" altLang="en-US" sz="16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artists</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Quito, Ecuador. 				2005</a:t>
            </a:r>
            <a:endPar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s-EC" altLang="en-US" sz="1600" b="0" i="1"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 Pandilla Magazine</a:t>
            </a:r>
            <a:r>
              <a:rPr kumimoji="0" lang="es-EC"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Interview, Quito, Ecuador. 				</a:t>
            </a: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877975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8697" t="20497" r="3210" b="45894"/>
          <a:stretch/>
        </p:blipFill>
        <p:spPr>
          <a:xfrm>
            <a:off x="6324563" y="1060580"/>
            <a:ext cx="5134328" cy="261176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583866" cy="6858000"/>
          </a:xfrm>
          <a:prstGeom prst="rect">
            <a:avLst/>
          </a:prstGeom>
        </p:spPr>
      </p:pic>
      <p:pic>
        <p:nvPicPr>
          <p:cNvPr id="5" name="Imagen 3"/>
          <p:cNvPicPr>
            <a:picLocks noChangeAspect="1"/>
          </p:cNvPicPr>
          <p:nvPr/>
        </p:nvPicPr>
        <p:blipFill rotWithShape="1">
          <a:blip r:embed="rId2">
            <a:extLst>
              <a:ext uri="{28A0092B-C50C-407E-A947-70E740481C1C}">
                <a14:useLocalDpi xmlns:a14="http://schemas.microsoft.com/office/drawing/2010/main" val="0"/>
              </a:ext>
            </a:extLst>
          </a:blip>
          <a:srcRect l="8697" t="61318" r="3210" b="13234"/>
          <a:stretch/>
        </p:blipFill>
        <p:spPr>
          <a:xfrm>
            <a:off x="6324563" y="3672348"/>
            <a:ext cx="5134328" cy="1977587"/>
          </a:xfrm>
          <a:prstGeom prst="rect">
            <a:avLst/>
          </a:prstGeom>
        </p:spPr>
      </p:pic>
    </p:spTree>
    <p:extLst>
      <p:ext uri="{BB962C8B-B14F-4D97-AF65-F5344CB8AC3E}">
        <p14:creationId xmlns:p14="http://schemas.microsoft.com/office/powerpoint/2010/main" val="3660097470"/>
      </p:ext>
    </p:extLst>
  </p:cSld>
  <p:clrMapOvr>
    <a:masterClrMapping/>
  </p:clrMapOvr>
</p:sld>
</file>

<file path=ppt/theme/theme1.xml><?xml version="1.0" encoding="utf-8"?>
<a:theme xmlns:a="http://schemas.openxmlformats.org/drawingml/2006/main" name="Office Them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692</TotalTime>
  <Words>518</Words>
  <Application>Microsoft Macintosh PowerPoint</Application>
  <PresentationFormat>Widescreen</PresentationFormat>
  <Paragraphs>93</Paragraphs>
  <Slides>40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Calibri Light</vt:lpstr>
      <vt:lpstr>OCR A Std</vt:lpstr>
      <vt:lpstr>Symbol</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Henry</dc:creator>
  <cp:lastModifiedBy>Microsoft Office User</cp:lastModifiedBy>
  <cp:revision>45</cp:revision>
  <dcterms:created xsi:type="dcterms:W3CDTF">2018-10-22T18:51:06Z</dcterms:created>
  <dcterms:modified xsi:type="dcterms:W3CDTF">2019-01-12T22:31:58Z</dcterms:modified>
</cp:coreProperties>
</file>